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85" r:id="rId20"/>
    <p:sldId id="277" r:id="rId21"/>
    <p:sldId id="286" r:id="rId22"/>
    <p:sldId id="279" r:id="rId23"/>
    <p:sldId id="280" r:id="rId24"/>
    <p:sldId id="281" r:id="rId25"/>
    <p:sldId id="287" r:id="rId26"/>
    <p:sldId id="283" r:id="rId27"/>
    <p:sldId id="284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17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A64B7FD-B8C8-4E75-BA2A-9841AF842E33}" type="datetimeFigureOut">
              <a:rPr lang="ru-RU" smtClean="0"/>
              <a:t>08.02.2017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9A91C8E-F879-4C95-ADEE-DAF8F9FDF13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7664" y="1052736"/>
            <a:ext cx="6400800" cy="1295400"/>
          </a:xfrm>
        </p:spPr>
        <p:txBody>
          <a:bodyPr>
            <a:normAutofit/>
          </a:bodyPr>
          <a:lstStyle/>
          <a:p>
            <a:r>
              <a:rPr lang="uk-UA" sz="7200" dirty="0" smtClean="0"/>
              <a:t>Італія</a:t>
            </a:r>
            <a:endParaRPr lang="ru-RU" sz="7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39952" y="3140968"/>
            <a:ext cx="4176464" cy="2592288"/>
          </a:xfrm>
        </p:spPr>
        <p:txBody>
          <a:bodyPr>
            <a:noAutofit/>
          </a:bodyPr>
          <a:lstStyle/>
          <a:p>
            <a:r>
              <a:rPr lang="uk-UA" sz="3600" dirty="0" smtClean="0"/>
              <a:t>Робота учениці 10 класу </a:t>
            </a:r>
            <a:r>
              <a:rPr lang="uk-UA" sz="3600" dirty="0" err="1" smtClean="0"/>
              <a:t>Боломси</a:t>
            </a:r>
            <a:r>
              <a:rPr lang="uk-UA" sz="3600" dirty="0" smtClean="0"/>
              <a:t> Ганни</a:t>
            </a:r>
            <a:endParaRPr lang="ru-RU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7" y="2633006"/>
            <a:ext cx="3131841" cy="195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5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Земельні ресурси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Лише 20 % </a:t>
            </a:r>
            <a:r>
              <a:rPr lang="ru-RU" dirty="0" err="1"/>
              <a:t>території</a:t>
            </a:r>
            <a:r>
              <a:rPr lang="ru-RU" dirty="0"/>
              <a:t> </a:t>
            </a:r>
            <a:r>
              <a:rPr lang="ru-RU" dirty="0" err="1"/>
              <a:t>Італії</a:t>
            </a:r>
            <a:r>
              <a:rPr lang="ru-RU" dirty="0"/>
              <a:t> </a:t>
            </a:r>
            <a:r>
              <a:rPr lang="ru-RU" dirty="0" err="1"/>
              <a:t>покрита</a:t>
            </a:r>
            <a:r>
              <a:rPr lang="ru-RU" dirty="0"/>
              <a:t> </a:t>
            </a:r>
            <a:r>
              <a:rPr lang="ru-RU" dirty="0" err="1" smtClean="0"/>
              <a:t>лісами</a:t>
            </a:r>
            <a:r>
              <a:rPr lang="ru-RU" dirty="0" smtClean="0"/>
              <a:t>.</a:t>
            </a:r>
          </a:p>
          <a:p>
            <a:r>
              <a:rPr lang="ru-RU" dirty="0" err="1"/>
              <a:t>Дефіцит</a:t>
            </a:r>
            <a:r>
              <a:rPr lang="ru-RU" dirty="0"/>
              <a:t> </a:t>
            </a:r>
            <a:r>
              <a:rPr lang="ru-RU" dirty="0" err="1"/>
              <a:t>деревини</a:t>
            </a:r>
            <a:r>
              <a:rPr lang="ru-RU" dirty="0"/>
              <a:t> </a:t>
            </a:r>
            <a:r>
              <a:rPr lang="ru-RU" dirty="0" err="1"/>
              <a:t>обмежує</a:t>
            </a:r>
            <a:r>
              <a:rPr lang="ru-RU" dirty="0"/>
              <a:t> </a:t>
            </a:r>
            <a:r>
              <a:rPr lang="ru-RU" dirty="0" err="1"/>
              <a:t>можливості</a:t>
            </a:r>
            <a:r>
              <a:rPr lang="ru-RU" dirty="0"/>
              <a:t> </a:t>
            </a:r>
            <a:r>
              <a:rPr lang="ru-RU" dirty="0" err="1"/>
              <a:t>розвитку</a:t>
            </a:r>
            <a:r>
              <a:rPr lang="ru-RU" dirty="0"/>
              <a:t> </a:t>
            </a:r>
            <a:r>
              <a:rPr lang="ru-RU" dirty="0" err="1"/>
              <a:t>окремих</a:t>
            </a:r>
            <a:r>
              <a:rPr lang="ru-RU" dirty="0"/>
              <a:t> </a:t>
            </a:r>
            <a:r>
              <a:rPr lang="ru-RU" dirty="0" err="1"/>
              <a:t>галузей</a:t>
            </a:r>
            <a:r>
              <a:rPr lang="ru-RU" dirty="0"/>
              <a:t> </a:t>
            </a:r>
            <a:r>
              <a:rPr lang="ru-RU" dirty="0" err="1"/>
              <a:t>промисловості</a:t>
            </a:r>
            <a:r>
              <a:rPr lang="ru-RU" dirty="0" smtClean="0"/>
              <a:t>.</a:t>
            </a:r>
          </a:p>
          <a:p>
            <a:r>
              <a:rPr lang="ru-RU" dirty="0" err="1"/>
              <a:t>Рівнини</a:t>
            </a:r>
            <a:r>
              <a:rPr lang="ru-RU" dirty="0"/>
              <a:t> та </a:t>
            </a:r>
            <a:r>
              <a:rPr lang="ru-RU" dirty="0" err="1"/>
              <a:t>низовини</a:t>
            </a:r>
            <a:r>
              <a:rPr lang="ru-RU" dirty="0"/>
              <a:t> </a:t>
            </a:r>
            <a:r>
              <a:rPr lang="ru-RU" dirty="0" err="1"/>
              <a:t>розташовані</a:t>
            </a:r>
            <a:r>
              <a:rPr lang="ru-RU" dirty="0"/>
              <a:t> на </a:t>
            </a:r>
            <a:r>
              <a:rPr lang="ru-RU" dirty="0" err="1"/>
              <a:t>узбережжі</a:t>
            </a:r>
            <a:r>
              <a:rPr lang="ru-RU" dirty="0"/>
              <a:t> </a:t>
            </a:r>
            <a:r>
              <a:rPr lang="ru-RU" dirty="0" err="1"/>
              <a:t>Апеннінського</a:t>
            </a:r>
            <a:r>
              <a:rPr lang="ru-RU" dirty="0"/>
              <a:t> </a:t>
            </a:r>
            <a:r>
              <a:rPr lang="ru-RU" dirty="0" err="1"/>
              <a:t>півострова</a:t>
            </a:r>
            <a:r>
              <a:rPr lang="ru-RU" dirty="0"/>
              <a:t> та на </a:t>
            </a:r>
            <a:r>
              <a:rPr lang="ru-RU" dirty="0" err="1"/>
              <a:t>північному</a:t>
            </a:r>
            <a:r>
              <a:rPr lang="ru-RU" dirty="0"/>
              <a:t> </a:t>
            </a:r>
            <a:r>
              <a:rPr lang="ru-RU" dirty="0" err="1"/>
              <a:t>сході</a:t>
            </a:r>
            <a:r>
              <a:rPr lang="ru-RU" dirty="0"/>
              <a:t> </a:t>
            </a:r>
            <a:r>
              <a:rPr lang="ru-RU" dirty="0" err="1"/>
              <a:t>Італії</a:t>
            </a:r>
            <a:r>
              <a:rPr lang="ru-RU" dirty="0"/>
              <a:t>, де в </a:t>
            </a:r>
            <a:r>
              <a:rPr lang="ru-RU" dirty="0" err="1"/>
              <a:t>басейні</a:t>
            </a:r>
            <a:r>
              <a:rPr lang="ru-RU" dirty="0"/>
              <a:t> </a:t>
            </a:r>
            <a:r>
              <a:rPr lang="ru-RU" dirty="0" err="1"/>
              <a:t>річки</a:t>
            </a:r>
            <a:r>
              <a:rPr lang="ru-RU" dirty="0"/>
              <a:t> По є </a:t>
            </a:r>
            <a:r>
              <a:rPr lang="ru-RU" dirty="0" err="1"/>
              <a:t>найбільша</a:t>
            </a:r>
            <a:r>
              <a:rPr lang="ru-RU" dirty="0"/>
              <a:t> </a:t>
            </a:r>
            <a:r>
              <a:rPr lang="ru-RU" dirty="0" err="1"/>
              <a:t>італійська</a:t>
            </a:r>
            <a:r>
              <a:rPr lang="ru-RU" dirty="0"/>
              <a:t> </a:t>
            </a:r>
            <a:r>
              <a:rPr lang="ru-RU" dirty="0" err="1"/>
              <a:t>рівнина</a:t>
            </a:r>
            <a:r>
              <a:rPr lang="ru-RU" dirty="0"/>
              <a:t> — </a:t>
            </a:r>
            <a:r>
              <a:rPr lang="ru-RU" dirty="0" err="1"/>
              <a:t>Паданська</a:t>
            </a:r>
            <a:r>
              <a:rPr lang="ru-RU" dirty="0"/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3068960"/>
            <a:ext cx="3837829" cy="284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2060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населення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Кількість-61,855 млн </a:t>
            </a:r>
            <a:r>
              <a:rPr lang="ru-RU" dirty="0" err="1"/>
              <a:t>осіб</a:t>
            </a:r>
            <a:r>
              <a:rPr lang="ru-RU" dirty="0"/>
              <a:t>;</a:t>
            </a:r>
          </a:p>
          <a:p>
            <a:r>
              <a:rPr lang="ru-RU" dirty="0" err="1"/>
              <a:t>Національний</a:t>
            </a:r>
            <a:r>
              <a:rPr lang="ru-RU" dirty="0"/>
              <a:t> склад-98%-італійці,2</a:t>
            </a:r>
            <a:r>
              <a:rPr lang="ru-RU" dirty="0" smtClean="0"/>
              <a:t>%-</a:t>
            </a:r>
            <a:r>
              <a:rPr lang="ru-RU" dirty="0" err="1" smtClean="0"/>
              <a:t>словенці</a:t>
            </a:r>
            <a:r>
              <a:rPr lang="ru-RU" dirty="0"/>
              <a:t>, греки, </a:t>
            </a:r>
            <a:r>
              <a:rPr lang="ru-RU" dirty="0" err="1"/>
              <a:t>албанці</a:t>
            </a:r>
            <a:r>
              <a:rPr lang="ru-RU" dirty="0"/>
              <a:t>, франко-</a:t>
            </a:r>
            <a:r>
              <a:rPr lang="ru-RU" dirty="0" err="1"/>
              <a:t>провансальці</a:t>
            </a:r>
            <a:r>
              <a:rPr lang="ru-RU" dirty="0"/>
              <a:t>, </a:t>
            </a:r>
            <a:r>
              <a:rPr lang="ru-RU" dirty="0" err="1"/>
              <a:t>фріули</a:t>
            </a:r>
            <a:r>
              <a:rPr lang="ru-RU" dirty="0"/>
              <a:t>, </a:t>
            </a:r>
            <a:r>
              <a:rPr lang="ru-RU" dirty="0" err="1" smtClean="0"/>
              <a:t>тірольці</a:t>
            </a:r>
            <a:r>
              <a:rPr lang="ru-RU" dirty="0"/>
              <a:t>;</a:t>
            </a:r>
          </a:p>
          <a:p>
            <a:r>
              <a:rPr lang="uk-UA" dirty="0" smtClean="0"/>
              <a:t>Середня </a:t>
            </a:r>
            <a:r>
              <a:rPr lang="uk-UA" dirty="0"/>
              <a:t>густота населення-119 осіб/км2 </a:t>
            </a:r>
            <a:r>
              <a:rPr lang="uk-UA" dirty="0" smtClean="0"/>
              <a:t>;</a:t>
            </a:r>
          </a:p>
          <a:p>
            <a:r>
              <a:rPr lang="uk-UA" dirty="0" err="1"/>
              <a:t>Урбанізація-</a:t>
            </a:r>
            <a:r>
              <a:rPr lang="uk-UA" dirty="0"/>
              <a:t> 0,4</a:t>
            </a:r>
            <a:r>
              <a:rPr lang="uk-UA" dirty="0" smtClean="0"/>
              <a:t>%;</a:t>
            </a:r>
          </a:p>
          <a:p>
            <a:r>
              <a:rPr lang="uk-UA" dirty="0" smtClean="0"/>
              <a:t>Найбільші міста – Мілан,Неаполь,</a:t>
            </a:r>
            <a:r>
              <a:rPr lang="uk-UA" dirty="0" err="1" smtClean="0"/>
              <a:t>Турин</a:t>
            </a:r>
            <a:r>
              <a:rPr lang="uk-UA" dirty="0" smtClean="0"/>
              <a:t>,Палермо, </a:t>
            </a:r>
            <a:r>
              <a:rPr lang="uk-UA" dirty="0" err="1" smtClean="0"/>
              <a:t>Ґенуя</a:t>
            </a:r>
            <a:r>
              <a:rPr lang="uk-UA" dirty="0" smtClean="0"/>
              <a:t>,Флоренція,</a:t>
            </a:r>
            <a:r>
              <a:rPr lang="uk-UA" dirty="0" err="1" smtClean="0"/>
              <a:t>Катанія</a:t>
            </a:r>
            <a:r>
              <a:rPr lang="uk-UA" dirty="0" smtClean="0"/>
              <a:t>,Болонья.</a:t>
            </a:r>
          </a:p>
          <a:p>
            <a:endParaRPr lang="uk-UA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13176"/>
            <a:ext cx="3071106" cy="172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4" y="260647"/>
            <a:ext cx="3357895" cy="223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9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988840"/>
            <a:ext cx="6440760" cy="6858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Загальна </a:t>
            </a:r>
            <a:r>
              <a:rPr lang="uk-UA" dirty="0" err="1" smtClean="0"/>
              <a:t>харектеристика</a:t>
            </a:r>
            <a:r>
              <a:rPr lang="uk-UA" dirty="0" smtClean="0"/>
              <a:t> господарства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2852936"/>
            <a:ext cx="6400800" cy="3048001"/>
          </a:xfrm>
        </p:spPr>
        <p:txBody>
          <a:bodyPr/>
          <a:lstStyle/>
          <a:p>
            <a:r>
              <a:rPr lang="ru-RU" dirty="0"/>
              <a:t> ВВП — $ 1,1 трлн. Темп </a:t>
            </a:r>
            <a:r>
              <a:rPr lang="ru-RU" dirty="0" err="1"/>
              <a:t>зростання</a:t>
            </a:r>
            <a:r>
              <a:rPr lang="ru-RU" dirty="0"/>
              <a:t> ВВП — 1,4 %. ВВП на душу </a:t>
            </a:r>
            <a:r>
              <a:rPr lang="ru-RU" dirty="0" err="1"/>
              <a:t>населення</a:t>
            </a:r>
            <a:r>
              <a:rPr lang="ru-RU" dirty="0"/>
              <a:t> — $ 19574. </a:t>
            </a:r>
            <a:r>
              <a:rPr lang="ru-RU" dirty="0" err="1"/>
              <a:t>Прямі</a:t>
            </a:r>
            <a:r>
              <a:rPr lang="ru-RU" dirty="0"/>
              <a:t> </a:t>
            </a:r>
            <a:r>
              <a:rPr lang="ru-RU" dirty="0" err="1"/>
              <a:t>закордонні</a:t>
            </a:r>
            <a:r>
              <a:rPr lang="ru-RU" dirty="0"/>
              <a:t> </a:t>
            </a:r>
            <a:r>
              <a:rPr lang="ru-RU" dirty="0" err="1"/>
              <a:t>інвестиції</a:t>
            </a:r>
            <a:r>
              <a:rPr lang="ru-RU" dirty="0"/>
              <a:t> — $ 8,8 млрд</a:t>
            </a:r>
          </a:p>
        </p:txBody>
      </p:sp>
    </p:spTree>
    <p:extLst>
      <p:ext uri="{BB962C8B-B14F-4D97-AF65-F5344CB8AC3E}">
        <p14:creationId xmlns:p14="http://schemas.microsoft.com/office/powerpoint/2010/main" val="358312984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412776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Паливна промисловість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У паливній промисловості зростає </a:t>
            </a:r>
            <a:r>
              <a:rPr lang="uk-UA" dirty="0" err="1" smtClean="0"/>
              <a:t>зростає</a:t>
            </a:r>
            <a:r>
              <a:rPr lang="uk-UA" dirty="0" smtClean="0"/>
              <a:t> роль нафтопереробки,яка працює у портах на імпортній сировині(</a:t>
            </a:r>
            <a:r>
              <a:rPr lang="uk-UA" dirty="0" err="1" smtClean="0"/>
              <a:t>Мілаццо</a:t>
            </a:r>
            <a:r>
              <a:rPr lang="uk-UA" dirty="0" smtClean="0"/>
              <a:t>,Генуя,Венеція)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95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електроенергетика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В </a:t>
            </a:r>
            <a:r>
              <a:rPr lang="uk-UA" dirty="0" err="1" smtClean="0"/>
              <a:t>елекроенергетиці</a:t>
            </a:r>
            <a:r>
              <a:rPr lang="uk-UA" dirty="0" smtClean="0"/>
              <a:t> провідну роль відіграють теплові </a:t>
            </a:r>
            <a:r>
              <a:rPr lang="uk-UA" dirty="0" err="1" smtClean="0"/>
              <a:t>електростаніції</a:t>
            </a:r>
            <a:r>
              <a:rPr lang="uk-UA" dirty="0" smtClean="0"/>
              <a:t> , на які припадають 78% виробленої енергії. Значною є частка гідроелектростанцій. Вони збудовані на гірських річках і дають 20% електроенергії. Частка атомної енергетики незначна – лише 1,5%. З нових джерел енергії використовується внутрішнє тепло Землі.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7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484784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Чорна та кольорова металургія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Чорна металургія працює тільки на імпортній </a:t>
            </a:r>
            <a:r>
              <a:rPr lang="uk-UA" dirty="0" err="1" smtClean="0"/>
              <a:t>сировині.Найбільший</a:t>
            </a:r>
            <a:r>
              <a:rPr lang="uk-UA" dirty="0" smtClean="0"/>
              <a:t> </a:t>
            </a:r>
            <a:r>
              <a:rPr lang="uk-UA" dirty="0" err="1" smtClean="0"/>
              <a:t>комбінак</a:t>
            </a:r>
            <a:r>
              <a:rPr lang="uk-UA" dirty="0" smtClean="0"/>
              <a:t> Європи розташований у порту </a:t>
            </a:r>
            <a:r>
              <a:rPr lang="uk-UA" dirty="0" err="1" smtClean="0"/>
              <a:t>Таранто</a:t>
            </a:r>
            <a:r>
              <a:rPr lang="uk-UA" dirty="0" smtClean="0"/>
              <a:t>.</a:t>
            </a:r>
          </a:p>
          <a:p>
            <a:r>
              <a:rPr lang="uk-UA" dirty="0" smtClean="0"/>
              <a:t>Кольорова металургія , яка також використовує переважно привізну сировину , виплавляє алюміній,свинець,цинк,магній,ртуть.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машинобудування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Машинобудування – важлива галузь італійської промисловості . Найбільшим приватним концерном є автомобільна </a:t>
            </a:r>
            <a:r>
              <a:rPr lang="uk-UA" dirty="0" err="1" smtClean="0"/>
              <a:t>компіня</a:t>
            </a:r>
            <a:r>
              <a:rPr lang="uk-UA" dirty="0" smtClean="0"/>
              <a:t> «ФІАТ» з представницьким центром в </a:t>
            </a:r>
            <a:r>
              <a:rPr lang="uk-UA" dirty="0" err="1" smtClean="0"/>
              <a:t>Туріні.Значними</a:t>
            </a:r>
            <a:r>
              <a:rPr lang="uk-UA" dirty="0" smtClean="0"/>
              <a:t> центрами автомобілебудування є Мілан і Неаполь.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13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Хімічна промисловість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Хімічна промисловість країни спеціалізується на виробництві полімерів , шин , фармацевтичних засобів , парфумів . Підприємства цього профілю зосереджені в Неаполі , Туріні , Мілані , </a:t>
            </a:r>
            <a:r>
              <a:rPr lang="uk-UA" dirty="0" err="1" smtClean="0"/>
              <a:t>Бріндізі</a:t>
            </a:r>
            <a:r>
              <a:rPr lang="uk-UA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34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Традиційні </a:t>
            </a:r>
            <a:r>
              <a:rPr lang="uk-UA" dirty="0" err="1" smtClean="0"/>
              <a:t>залузі</a:t>
            </a:r>
            <a:r>
              <a:rPr lang="uk-UA" dirty="0" smtClean="0"/>
              <a:t> – легка і харчова промисловість. На світовому ринку продукцією італійської промисловості є взуття , одяг , натуральні та синтетичні тканини . </a:t>
            </a:r>
          </a:p>
          <a:p>
            <a:r>
              <a:rPr lang="uk-UA" dirty="0" smtClean="0"/>
              <a:t>Харчова промисловість спеціалізується на випуску макаронних виробів , виноградних вин ,томатних та фруктових консервів, маслинової олії (1</a:t>
            </a:r>
            <a:r>
              <a:rPr lang="en-US" dirty="0" smtClean="0"/>
              <a:t>/3</a:t>
            </a:r>
            <a:r>
              <a:rPr lang="uk-UA" dirty="0" smtClean="0"/>
              <a:t>світового виробництва), сиру , цукру.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9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692696"/>
            <a:ext cx="3528392" cy="648072"/>
          </a:xfrm>
        </p:spPr>
        <p:txBody>
          <a:bodyPr/>
          <a:lstStyle/>
          <a:p>
            <a:r>
              <a:rPr lang="uk-UA" sz="2800" dirty="0" smtClean="0"/>
              <a:t>РОСЛИННИЦТВО</a:t>
            </a:r>
            <a:endParaRPr lang="ru-RU" sz="28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187624" y="2348880"/>
            <a:ext cx="2819399" cy="290576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4427984" y="1268760"/>
            <a:ext cx="3888432" cy="4536504"/>
          </a:xfrm>
        </p:spPr>
        <p:txBody>
          <a:bodyPr>
            <a:normAutofit fontScale="92500"/>
          </a:bodyPr>
          <a:lstStyle/>
          <a:p>
            <a:r>
              <a:rPr lang="ru-RU" dirty="0"/>
              <a:t>На </a:t>
            </a:r>
            <a:r>
              <a:rPr lang="ru-RU" dirty="0" err="1"/>
              <a:t>відміну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Північно-Західної</a:t>
            </a:r>
            <a:r>
              <a:rPr lang="ru-RU" dirty="0"/>
              <a:t> </a:t>
            </a:r>
            <a:r>
              <a:rPr lang="ru-RU" dirty="0" err="1"/>
              <a:t>Європи</a:t>
            </a:r>
            <a:r>
              <a:rPr lang="ru-RU" dirty="0"/>
              <a:t>, в </a:t>
            </a:r>
            <a:r>
              <a:rPr lang="ru-RU" dirty="0" err="1"/>
              <a:t>сільському</a:t>
            </a:r>
            <a:r>
              <a:rPr lang="ru-RU" dirty="0"/>
              <a:t> </a:t>
            </a:r>
            <a:r>
              <a:rPr lang="ru-RU" dirty="0" err="1"/>
              <a:t>господарстві</a:t>
            </a:r>
            <a:r>
              <a:rPr lang="ru-RU" dirty="0"/>
              <a:t> </a:t>
            </a:r>
            <a:r>
              <a:rPr lang="ru-RU" dirty="0" err="1"/>
              <a:t>Італії</a:t>
            </a:r>
            <a:r>
              <a:rPr lang="ru-RU" dirty="0"/>
              <a:t> </a:t>
            </a:r>
            <a:r>
              <a:rPr lang="ru-RU" dirty="0" err="1"/>
              <a:t>домінує</a:t>
            </a:r>
            <a:r>
              <a:rPr lang="ru-RU" dirty="0"/>
              <a:t> </a:t>
            </a:r>
            <a:r>
              <a:rPr lang="ru-RU" dirty="0" err="1"/>
              <a:t>рослинництво</a:t>
            </a:r>
            <a:r>
              <a:rPr lang="ru-RU" dirty="0"/>
              <a:t>.</a:t>
            </a:r>
          </a:p>
          <a:p>
            <a:r>
              <a:rPr lang="ru-RU" dirty="0" err="1"/>
              <a:t>Більш</a:t>
            </a:r>
            <a:r>
              <a:rPr lang="ru-RU" dirty="0"/>
              <a:t> як половина </a:t>
            </a:r>
            <a:r>
              <a:rPr lang="ru-RU" dirty="0" err="1"/>
              <a:t>орних</a:t>
            </a:r>
            <a:r>
              <a:rPr lang="ru-RU" dirty="0"/>
              <a:t> земель </a:t>
            </a:r>
            <a:r>
              <a:rPr lang="ru-RU" dirty="0" err="1"/>
              <a:t>зайнята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зерновими</a:t>
            </a:r>
            <a:r>
              <a:rPr lang="ru-RU" dirty="0"/>
              <a:t> культурами – </a:t>
            </a:r>
            <a:r>
              <a:rPr lang="ru-RU" dirty="0" err="1"/>
              <a:t>кукрудзою</a:t>
            </a:r>
            <a:r>
              <a:rPr lang="ru-RU" dirty="0"/>
              <a:t> і пшеницею.</a:t>
            </a:r>
          </a:p>
          <a:p>
            <a:r>
              <a:rPr lang="ru-RU" dirty="0" err="1"/>
              <a:t>Італія</a:t>
            </a:r>
            <a:r>
              <a:rPr lang="ru-RU" dirty="0"/>
              <a:t> </a:t>
            </a:r>
            <a:r>
              <a:rPr lang="ru-RU" dirty="0" err="1"/>
              <a:t>вирощує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овочевих</a:t>
            </a:r>
            <a:r>
              <a:rPr lang="ru-RU" dirty="0"/>
              <a:t> культур ,</a:t>
            </a:r>
            <a:r>
              <a:rPr lang="ru-RU" dirty="0" err="1"/>
              <a:t>цитрусових</a:t>
            </a:r>
            <a:r>
              <a:rPr lang="ru-RU" dirty="0"/>
              <a:t> , </a:t>
            </a:r>
            <a:r>
              <a:rPr lang="ru-RU" dirty="0" err="1"/>
              <a:t>мигдалю,волоських</a:t>
            </a:r>
            <a:r>
              <a:rPr lang="ru-RU" dirty="0"/>
              <a:t> </a:t>
            </a:r>
            <a:r>
              <a:rPr lang="ru-RU" dirty="0" err="1"/>
              <a:t>горохів</a:t>
            </a:r>
            <a:r>
              <a:rPr lang="ru-RU" dirty="0"/>
              <a:t> ,фундуку</a:t>
            </a:r>
          </a:p>
          <a:p>
            <a:r>
              <a:rPr lang="ru-RU" dirty="0"/>
              <a:t>За </a:t>
            </a:r>
            <a:r>
              <a:rPr lang="ru-RU" dirty="0" err="1"/>
              <a:t>збиранням</a:t>
            </a:r>
            <a:r>
              <a:rPr lang="ru-RU" dirty="0"/>
              <a:t> винограду </a:t>
            </a:r>
            <a:r>
              <a:rPr lang="ru-RU" dirty="0" err="1"/>
              <a:t>країна</a:t>
            </a:r>
            <a:r>
              <a:rPr lang="ru-RU" dirty="0"/>
              <a:t> </a:t>
            </a:r>
            <a:r>
              <a:rPr lang="ru-RU" dirty="0" err="1"/>
              <a:t>посідає</a:t>
            </a:r>
            <a:r>
              <a:rPr lang="ru-RU" dirty="0"/>
              <a:t> </a:t>
            </a:r>
            <a:r>
              <a:rPr lang="ru-RU" dirty="0" err="1"/>
              <a:t>піше</a:t>
            </a:r>
            <a:r>
              <a:rPr lang="ru-RU" dirty="0"/>
              <a:t> </a:t>
            </a:r>
            <a:r>
              <a:rPr lang="ru-RU" dirty="0" err="1"/>
              <a:t>місце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1"/>
            <a:ext cx="3024336" cy="157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822" y="1591310"/>
            <a:ext cx="28575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3734435"/>
            <a:ext cx="2739564" cy="2054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72" y="5105506"/>
            <a:ext cx="2770204" cy="168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9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124744"/>
            <a:ext cx="6512768" cy="1197496"/>
          </a:xfrm>
        </p:spPr>
        <p:txBody>
          <a:bodyPr>
            <a:normAutofit/>
          </a:bodyPr>
          <a:lstStyle/>
          <a:p>
            <a:r>
              <a:rPr lang="uk-UA" sz="6000" dirty="0" smtClean="0"/>
              <a:t>Символіка</a:t>
            </a:r>
            <a:r>
              <a:rPr lang="uk-UA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5" y="2654758"/>
            <a:ext cx="423548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01" y="2532661"/>
            <a:ext cx="2599556" cy="293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8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тваринництво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Роль тваринництва незначна , насамперед через нестачу кормів . На півночі ,де зосереджена половина всіх лук країни,розводять велику рогату худобу.</a:t>
            </a:r>
          </a:p>
          <a:p>
            <a:r>
              <a:rPr lang="uk-UA" dirty="0" smtClean="0"/>
              <a:t>Свиней , кіз та овець розводять повсюдно.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259228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31" y="4364906"/>
            <a:ext cx="2299759" cy="172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93" y="4475497"/>
            <a:ext cx="3014810" cy="150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44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2040" y="980728"/>
            <a:ext cx="2819399" cy="599440"/>
          </a:xfrm>
        </p:spPr>
        <p:txBody>
          <a:bodyPr/>
          <a:lstStyle/>
          <a:p>
            <a:r>
              <a:rPr lang="uk-UA" sz="2800" dirty="0" smtClean="0"/>
              <a:t>ТРАНСПОРТ</a:t>
            </a:r>
            <a:endParaRPr lang="ru-RU" sz="28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827584" y="1484784"/>
            <a:ext cx="2819399" cy="290576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3995936" y="1484784"/>
            <a:ext cx="4248472" cy="4056856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Основним</a:t>
            </a:r>
            <a:r>
              <a:rPr lang="ru-RU" dirty="0"/>
              <a:t> видом транспорту </a:t>
            </a:r>
            <a:r>
              <a:rPr lang="ru-RU" dirty="0" err="1"/>
              <a:t>країни</a:t>
            </a:r>
            <a:r>
              <a:rPr lang="ru-RU" dirty="0"/>
              <a:t> є </a:t>
            </a:r>
            <a:r>
              <a:rPr lang="ru-RU" dirty="0" err="1"/>
              <a:t>морський</a:t>
            </a:r>
            <a:r>
              <a:rPr lang="ru-RU" dirty="0"/>
              <a:t> (</a:t>
            </a:r>
            <a:r>
              <a:rPr lang="ru-RU" dirty="0" err="1"/>
              <a:t>забезпечує</a:t>
            </a:r>
            <a:r>
              <a:rPr lang="ru-RU" dirty="0"/>
              <a:t> 90% </a:t>
            </a:r>
            <a:r>
              <a:rPr lang="ru-RU" dirty="0" err="1"/>
              <a:t>вантажообігу</a:t>
            </a:r>
            <a:r>
              <a:rPr lang="ru-RU" dirty="0"/>
              <a:t>)</a:t>
            </a:r>
          </a:p>
          <a:p>
            <a:r>
              <a:rPr lang="ru-RU" dirty="0"/>
              <a:t>У </a:t>
            </a:r>
            <a:r>
              <a:rPr lang="ru-RU" dirty="0" err="1"/>
              <a:t>внутрішніх</a:t>
            </a:r>
            <a:r>
              <a:rPr lang="ru-RU" dirty="0"/>
              <a:t> </a:t>
            </a:r>
            <a:r>
              <a:rPr lang="ru-RU" dirty="0" err="1"/>
              <a:t>перевезеннях</a:t>
            </a:r>
            <a:r>
              <a:rPr lang="ru-RU" dirty="0"/>
              <a:t> </a:t>
            </a:r>
            <a:r>
              <a:rPr lang="ru-RU" dirty="0" err="1"/>
              <a:t>важлива</a:t>
            </a:r>
            <a:r>
              <a:rPr lang="ru-RU" dirty="0"/>
              <a:t> роль </a:t>
            </a:r>
            <a:r>
              <a:rPr lang="ru-RU" dirty="0" err="1"/>
              <a:t>належить</a:t>
            </a:r>
            <a:r>
              <a:rPr lang="ru-RU" dirty="0"/>
              <a:t> </a:t>
            </a:r>
            <a:r>
              <a:rPr lang="ru-RU" dirty="0" err="1"/>
              <a:t>автомобільному</a:t>
            </a:r>
            <a:r>
              <a:rPr lang="ru-RU" dirty="0"/>
              <a:t> і </a:t>
            </a:r>
            <a:r>
              <a:rPr lang="ru-RU" dirty="0" err="1"/>
              <a:t>залізничному</a:t>
            </a:r>
            <a:r>
              <a:rPr lang="ru-RU" dirty="0"/>
              <a:t> транспорту.</a:t>
            </a:r>
          </a:p>
          <a:p>
            <a:r>
              <a:rPr lang="ru-RU" dirty="0" err="1"/>
              <a:t>Працює</a:t>
            </a:r>
            <a:r>
              <a:rPr lang="ru-RU" dirty="0"/>
              <a:t> </a:t>
            </a:r>
            <a:r>
              <a:rPr lang="ru-RU" dirty="0" err="1"/>
              <a:t>швидкісна</a:t>
            </a:r>
            <a:r>
              <a:rPr lang="ru-RU" dirty="0"/>
              <a:t> </a:t>
            </a:r>
            <a:r>
              <a:rPr lang="ru-RU" dirty="0" err="1"/>
              <a:t>залізниця</a:t>
            </a:r>
            <a:r>
              <a:rPr lang="ru-RU" dirty="0"/>
              <a:t> </a:t>
            </a:r>
            <a:r>
              <a:rPr lang="ru-RU" dirty="0" err="1"/>
              <a:t>Мілан</a:t>
            </a:r>
            <a:r>
              <a:rPr lang="ru-RU" dirty="0"/>
              <a:t>-Неаполь.</a:t>
            </a:r>
          </a:p>
          <a:p>
            <a:r>
              <a:rPr lang="ru-RU" dirty="0"/>
              <a:t>У </a:t>
            </a:r>
            <a:r>
              <a:rPr lang="ru-RU" dirty="0" err="1"/>
              <a:t>зовнішніх</a:t>
            </a:r>
            <a:r>
              <a:rPr lang="ru-RU" dirty="0"/>
              <a:t> </a:t>
            </a:r>
            <a:r>
              <a:rPr lang="ru-RU" dirty="0" err="1"/>
              <a:t>зв’язках</a:t>
            </a:r>
            <a:r>
              <a:rPr lang="ru-RU" dirty="0"/>
              <a:t> </a:t>
            </a:r>
            <a:r>
              <a:rPr lang="ru-RU" dirty="0" err="1"/>
              <a:t>важливе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авіаційний</a:t>
            </a:r>
            <a:r>
              <a:rPr lang="ru-RU" dirty="0"/>
              <a:t> транспорт.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28738" cy="242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88" y="4384462"/>
            <a:ext cx="3698513" cy="246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3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Сфера послуг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</a:t>
            </a:r>
            <a:r>
              <a:rPr lang="ru-RU" dirty="0" err="1"/>
              <a:t>галузевій</a:t>
            </a:r>
            <a:r>
              <a:rPr lang="ru-RU" dirty="0"/>
              <a:t> </a:t>
            </a:r>
            <a:r>
              <a:rPr lang="ru-RU" dirty="0" err="1"/>
              <a:t>структурі</a:t>
            </a:r>
            <a:r>
              <a:rPr lang="ru-RU" dirty="0"/>
              <a:t> </a:t>
            </a:r>
            <a:r>
              <a:rPr lang="ru-RU" dirty="0" err="1"/>
              <a:t>сфери</a:t>
            </a:r>
            <a:r>
              <a:rPr lang="ru-RU" dirty="0"/>
              <a:t> </a:t>
            </a:r>
            <a:r>
              <a:rPr lang="ru-RU" dirty="0" err="1"/>
              <a:t>послуг</a:t>
            </a:r>
            <a:r>
              <a:rPr lang="ru-RU" dirty="0"/>
              <a:t> на </a:t>
            </a:r>
            <a:r>
              <a:rPr lang="ru-RU" dirty="0" err="1"/>
              <a:t>першому</a:t>
            </a:r>
            <a:r>
              <a:rPr lang="ru-RU" dirty="0"/>
              <a:t> </a:t>
            </a:r>
            <a:r>
              <a:rPr lang="ru-RU" dirty="0" err="1"/>
              <a:t>місці</a:t>
            </a:r>
            <a:r>
              <a:rPr lang="ru-RU" dirty="0"/>
              <a:t> </a:t>
            </a:r>
            <a:r>
              <a:rPr lang="ru-RU" dirty="0" err="1"/>
              <a:t>знаходиться</a:t>
            </a:r>
            <a:r>
              <a:rPr lang="ru-RU" dirty="0"/>
              <a:t> </a:t>
            </a:r>
            <a:r>
              <a:rPr lang="ru-RU" dirty="0" err="1"/>
              <a:t>стаття</a:t>
            </a:r>
            <a:r>
              <a:rPr lang="ru-RU" dirty="0"/>
              <a:t> "</a:t>
            </a:r>
            <a:r>
              <a:rPr lang="ru-RU" dirty="0" err="1"/>
              <a:t>торгівля</a:t>
            </a:r>
            <a:r>
              <a:rPr lang="ru-RU" dirty="0"/>
              <a:t>, ремесло і </a:t>
            </a:r>
            <a:r>
              <a:rPr lang="ru-RU" dirty="0" err="1"/>
              <a:t>пропозиція</a:t>
            </a:r>
            <a:r>
              <a:rPr lang="ru-RU" dirty="0"/>
              <a:t> </a:t>
            </a:r>
            <a:r>
              <a:rPr lang="ru-RU" dirty="0" err="1"/>
              <a:t>товарів</a:t>
            </a:r>
            <a:r>
              <a:rPr lang="ru-RU" dirty="0"/>
              <a:t> </a:t>
            </a:r>
            <a:r>
              <a:rPr lang="ru-RU" dirty="0" err="1"/>
              <a:t>побутового</a:t>
            </a:r>
            <a:r>
              <a:rPr lang="ru-RU" dirty="0"/>
              <a:t> </a:t>
            </a:r>
            <a:r>
              <a:rPr lang="ru-RU" dirty="0" err="1"/>
              <a:t>призначення</a:t>
            </a:r>
            <a:r>
              <a:rPr lang="ru-RU" dirty="0"/>
              <a:t>". </a:t>
            </a:r>
            <a:endParaRPr lang="en-US" dirty="0" smtClean="0"/>
          </a:p>
          <a:p>
            <a:r>
              <a:rPr lang="ru-RU" dirty="0"/>
              <a:t>В </a:t>
            </a:r>
            <a:r>
              <a:rPr lang="ru-RU" dirty="0" err="1"/>
              <a:t>середньому</a:t>
            </a:r>
            <a:r>
              <a:rPr lang="ru-RU" dirty="0"/>
              <a:t> на </a:t>
            </a:r>
            <a:r>
              <a:rPr lang="ru-RU" dirty="0" err="1"/>
              <a:t>тисячу</a:t>
            </a:r>
            <a:r>
              <a:rPr lang="ru-RU" dirty="0"/>
              <a:t> </a:t>
            </a:r>
            <a:r>
              <a:rPr lang="ru-RU" dirty="0" err="1"/>
              <a:t>чоловік</a:t>
            </a:r>
            <a:r>
              <a:rPr lang="ru-RU" dirty="0"/>
              <a:t> </a:t>
            </a:r>
            <a:r>
              <a:rPr lang="ru-RU" dirty="0" err="1"/>
              <a:t>припадає</a:t>
            </a:r>
            <a:r>
              <a:rPr lang="ru-RU" dirty="0"/>
              <a:t> </a:t>
            </a:r>
            <a:r>
              <a:rPr lang="ru-RU" dirty="0" err="1"/>
              <a:t>вісім</a:t>
            </a:r>
            <a:r>
              <a:rPr lang="ru-RU" dirty="0"/>
              <a:t> </a:t>
            </a:r>
            <a:r>
              <a:rPr lang="ru-RU" dirty="0" err="1"/>
              <a:t>спеціалізованих</a:t>
            </a:r>
            <a:r>
              <a:rPr lang="ru-RU" dirty="0"/>
              <a:t> </a:t>
            </a:r>
            <a:r>
              <a:rPr lang="ru-RU" dirty="0" err="1"/>
              <a:t>торгових</a:t>
            </a:r>
            <a:r>
              <a:rPr lang="ru-RU" dirty="0"/>
              <a:t> </a:t>
            </a:r>
            <a:r>
              <a:rPr lang="ru-RU" dirty="0" err="1"/>
              <a:t>точок</a:t>
            </a:r>
            <a:r>
              <a:rPr lang="ru-RU" dirty="0"/>
              <a:t> і 0,04 </a:t>
            </a:r>
            <a:r>
              <a:rPr lang="ru-RU" dirty="0" err="1" smtClean="0"/>
              <a:t>неспеціалізованих</a:t>
            </a:r>
            <a:r>
              <a:rPr lang="uk-UA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7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Туризм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Колізей</a:t>
            </a:r>
            <a:r>
              <a:rPr lang="ru-RU" dirty="0"/>
              <a:t> — </a:t>
            </a:r>
            <a:r>
              <a:rPr lang="ru-RU" dirty="0" err="1"/>
              <a:t>найвідоміша</a:t>
            </a:r>
            <a:r>
              <a:rPr lang="ru-RU" dirty="0"/>
              <a:t> </a:t>
            </a:r>
            <a:r>
              <a:rPr lang="ru-RU" dirty="0" err="1"/>
              <a:t>визначна</a:t>
            </a:r>
            <a:r>
              <a:rPr lang="ru-RU" dirty="0"/>
              <a:t> </a:t>
            </a:r>
            <a:r>
              <a:rPr lang="ru-RU" dirty="0" err="1"/>
              <a:t>пам'ятка</a:t>
            </a:r>
            <a:r>
              <a:rPr lang="ru-RU" dirty="0"/>
              <a:t> </a:t>
            </a:r>
            <a:r>
              <a:rPr lang="ru-RU" dirty="0" err="1"/>
              <a:t>Італії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Захоплюючий</a:t>
            </a:r>
            <a:r>
              <a:rPr lang="ru-RU" dirty="0" smtClean="0"/>
              <a:t> </a:t>
            </a:r>
            <a:r>
              <a:rPr lang="ru-RU" dirty="0" err="1"/>
              <a:t>краєвид</a:t>
            </a:r>
            <a:r>
              <a:rPr lang="ru-RU" dirty="0"/>
              <a:t> на </a:t>
            </a:r>
            <a:r>
              <a:rPr lang="ru-RU" dirty="0" err="1"/>
              <a:t>площу</a:t>
            </a:r>
            <a:r>
              <a:rPr lang="ru-RU" dirty="0"/>
              <a:t> Св. Петра у </a:t>
            </a:r>
            <a:r>
              <a:rPr lang="ru-RU" dirty="0" err="1"/>
              <a:t>Ватикані</a:t>
            </a:r>
            <a:r>
              <a:rPr lang="ru-RU" dirty="0" smtClean="0"/>
              <a:t>.</a:t>
            </a:r>
          </a:p>
          <a:p>
            <a:r>
              <a:rPr lang="ru-RU" dirty="0"/>
              <a:t>Одна з </a:t>
            </a:r>
            <a:r>
              <a:rPr lang="ru-RU" dirty="0" err="1"/>
              <a:t>незвичайних</a:t>
            </a:r>
            <a:r>
              <a:rPr lang="ru-RU" dirty="0"/>
              <a:t> </a:t>
            </a:r>
            <a:r>
              <a:rPr lang="ru-RU" dirty="0" err="1"/>
              <a:t>визначних</a:t>
            </a:r>
            <a:r>
              <a:rPr lang="ru-RU" dirty="0"/>
              <a:t> </a:t>
            </a:r>
            <a:r>
              <a:rPr lang="ru-RU" dirty="0" err="1"/>
              <a:t>пам'яток</a:t>
            </a:r>
            <a:r>
              <a:rPr lang="ru-RU" dirty="0"/>
              <a:t> </a:t>
            </a:r>
            <a:r>
              <a:rPr lang="ru-RU" dirty="0" err="1"/>
              <a:t>Італії</a:t>
            </a:r>
            <a:r>
              <a:rPr lang="ru-RU" dirty="0"/>
              <a:t> — </a:t>
            </a:r>
            <a:r>
              <a:rPr lang="ru-RU" dirty="0" err="1"/>
              <a:t>міст</a:t>
            </a:r>
            <a:r>
              <a:rPr lang="ru-RU" dirty="0"/>
              <a:t> Понте </a:t>
            </a:r>
            <a:r>
              <a:rPr lang="ru-RU" dirty="0" err="1"/>
              <a:t>Веккьо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err="1" smtClean="0"/>
              <a:t>Пам'ятник</a:t>
            </a:r>
            <a:r>
              <a:rPr lang="ru-RU" dirty="0" smtClean="0"/>
              <a:t> </a:t>
            </a:r>
            <a:r>
              <a:rPr lang="ru-RU" dirty="0"/>
              <a:t>Данте у </a:t>
            </a:r>
            <a:r>
              <a:rPr lang="ru-RU" dirty="0" err="1"/>
              <a:t>Флоренції</a:t>
            </a:r>
            <a:r>
              <a:rPr lang="ru-RU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8615"/>
            <a:ext cx="2049016" cy="273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10" y="4742636"/>
            <a:ext cx="3275856" cy="218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77"/>
            <a:ext cx="3491880" cy="232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6232"/>
            <a:ext cx="2267744" cy="302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1634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Зовнішні економічні </a:t>
            </a:r>
            <a:r>
              <a:rPr lang="uk-UA" dirty="0" err="1" smtClean="0"/>
              <a:t>зв</a:t>
            </a:r>
            <a:r>
              <a:rPr lang="en-US" dirty="0" smtClean="0"/>
              <a:t>’</a:t>
            </a:r>
            <a:r>
              <a:rPr lang="uk-UA" dirty="0" err="1" smtClean="0"/>
              <a:t>язки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Італія підтримує всі форми зовнішніх економічних </a:t>
            </a:r>
            <a:r>
              <a:rPr lang="uk-UA" dirty="0" err="1" smtClean="0"/>
              <a:t>зв</a:t>
            </a:r>
            <a:r>
              <a:rPr lang="en-US" dirty="0" smtClean="0"/>
              <a:t>’</a:t>
            </a:r>
            <a:r>
              <a:rPr lang="uk-UA" dirty="0" err="1" smtClean="0"/>
              <a:t>язків</a:t>
            </a:r>
            <a:r>
              <a:rPr lang="uk-UA" dirty="0" smtClean="0"/>
              <a:t> . </a:t>
            </a:r>
            <a:r>
              <a:rPr lang="uk-UA" dirty="0"/>
              <a:t>Ї</a:t>
            </a:r>
            <a:r>
              <a:rPr lang="uk-UA" dirty="0" smtClean="0"/>
              <a:t>ї головними торговельними партнерами є країни ЄС.40% товарообігу країни припадає на Німеччину , Францію та Велику Британію . Держава експортує машини на обладнання , прокат металів , тканини, одяг , взуття , харчові продукти, а імпортує мінеральну сировину , ліс, хімікати, сільгоспсировину , деякі продовольчі товари.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0152" y="0"/>
            <a:ext cx="2819400" cy="59944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427984" y="1556792"/>
            <a:ext cx="3960440" cy="3600400"/>
          </a:xfrm>
        </p:spPr>
        <p:txBody>
          <a:bodyPr>
            <a:normAutofit/>
          </a:bodyPr>
          <a:lstStyle/>
          <a:p>
            <a:r>
              <a:rPr lang="ru-RU" dirty="0" err="1"/>
              <a:t>Італія</a:t>
            </a:r>
            <a:r>
              <a:rPr lang="ru-RU" dirty="0"/>
              <a:t> - </a:t>
            </a:r>
            <a:r>
              <a:rPr lang="ru-RU" dirty="0" err="1"/>
              <a:t>батьківщина</a:t>
            </a:r>
            <a:r>
              <a:rPr lang="ru-RU" dirty="0"/>
              <a:t> нотного письма. Тут </a:t>
            </a:r>
            <a:r>
              <a:rPr lang="ru-RU" dirty="0" err="1"/>
              <a:t>воно</a:t>
            </a:r>
            <a:r>
              <a:rPr lang="ru-RU" dirty="0"/>
              <a:t> </a:t>
            </a:r>
            <a:r>
              <a:rPr lang="ru-RU" dirty="0" err="1"/>
              <a:t>виникло</a:t>
            </a:r>
            <a:r>
              <a:rPr lang="ru-RU" dirty="0"/>
              <a:t> в ХІ ст. </a:t>
            </a:r>
            <a:r>
              <a:rPr lang="ru-RU" dirty="0" err="1"/>
              <a:t>завдяки</a:t>
            </a:r>
            <a:r>
              <a:rPr lang="ru-RU" dirty="0"/>
              <a:t> </a:t>
            </a:r>
            <a:r>
              <a:rPr lang="ru-RU" dirty="0" err="1"/>
              <a:t>самітнику</a:t>
            </a:r>
            <a:r>
              <a:rPr lang="ru-RU" dirty="0"/>
              <a:t> </a:t>
            </a:r>
            <a:r>
              <a:rPr lang="ru-RU" dirty="0" err="1"/>
              <a:t>Гвідо</a:t>
            </a:r>
            <a:r>
              <a:rPr lang="ru-RU" dirty="0"/>
              <a:t> </a:t>
            </a:r>
            <a:r>
              <a:rPr lang="ru-RU" dirty="0" err="1"/>
              <a:t>д’Ареццо</a:t>
            </a:r>
            <a:r>
              <a:rPr lang="ru-RU" dirty="0"/>
              <a:t> , </a:t>
            </a:r>
            <a:r>
              <a:rPr lang="ru-RU" dirty="0" err="1"/>
              <a:t>який</a:t>
            </a:r>
            <a:r>
              <a:rPr lang="ru-RU" dirty="0"/>
              <a:t> дав </a:t>
            </a:r>
            <a:r>
              <a:rPr lang="ru-RU" dirty="0" err="1"/>
              <a:t>назви</a:t>
            </a:r>
            <a:r>
              <a:rPr lang="ru-RU" dirty="0"/>
              <a:t> семи нотам </a:t>
            </a:r>
            <a:r>
              <a:rPr lang="ru-RU" dirty="0" err="1"/>
              <a:t>гармонії.Це</a:t>
            </a:r>
            <a:r>
              <a:rPr lang="ru-RU" dirty="0"/>
              <a:t> дозволило </a:t>
            </a:r>
            <a:r>
              <a:rPr lang="ru-RU" dirty="0" err="1"/>
              <a:t>увіковічнювати</a:t>
            </a:r>
            <a:r>
              <a:rPr lang="ru-RU" dirty="0"/>
              <a:t> твори </a:t>
            </a:r>
            <a:r>
              <a:rPr lang="ru-RU" dirty="0" err="1"/>
              <a:t>композиторів</a:t>
            </a:r>
            <a:r>
              <a:rPr lang="ru-RU" dirty="0"/>
              <a:t> </a:t>
            </a:r>
            <a:r>
              <a:rPr lang="ru-RU" dirty="0" err="1"/>
              <a:t>усього</a:t>
            </a:r>
            <a:r>
              <a:rPr lang="ru-RU" dirty="0"/>
              <a:t> </a:t>
            </a:r>
            <a:r>
              <a:rPr lang="ru-RU" dirty="0" err="1"/>
              <a:t>світу</a:t>
            </a:r>
            <a:r>
              <a:rPr lang="ru-RU" dirty="0"/>
              <a:t> . У </a:t>
            </a:r>
            <a:r>
              <a:rPr lang="en-US" dirty="0"/>
              <a:t>XVI </a:t>
            </a:r>
            <a:r>
              <a:rPr lang="ru-RU" dirty="0"/>
              <a:t>ст. в </a:t>
            </a:r>
            <a:r>
              <a:rPr lang="ru-RU" dirty="0" err="1"/>
              <a:t>Ітілії</a:t>
            </a:r>
            <a:r>
              <a:rPr lang="ru-RU" dirty="0"/>
              <a:t> </a:t>
            </a:r>
            <a:r>
              <a:rPr lang="ru-RU" dirty="0" err="1"/>
              <a:t>виникла</a:t>
            </a:r>
            <a:r>
              <a:rPr lang="ru-RU" dirty="0"/>
              <a:t> опера .</a:t>
            </a:r>
            <a:r>
              <a:rPr lang="ru-RU" dirty="0" err="1"/>
              <a:t>Найкращим</a:t>
            </a:r>
            <a:r>
              <a:rPr lang="ru-RU" dirty="0"/>
              <a:t> и </a:t>
            </a:r>
            <a:r>
              <a:rPr lang="ru-RU" dirty="0" err="1"/>
              <a:t>оперними</a:t>
            </a:r>
            <a:r>
              <a:rPr lang="ru-RU" dirty="0"/>
              <a:t> театрами </a:t>
            </a:r>
            <a:r>
              <a:rPr lang="ru-RU" dirty="0" err="1"/>
              <a:t>світу</a:t>
            </a:r>
            <a:r>
              <a:rPr lang="ru-RU" dirty="0"/>
              <a:t> й </a:t>
            </a:r>
            <a:r>
              <a:rPr lang="ru-RU" dirty="0" err="1"/>
              <a:t>нині</a:t>
            </a:r>
            <a:r>
              <a:rPr lang="ru-RU" dirty="0"/>
              <a:t> </a:t>
            </a:r>
            <a:r>
              <a:rPr lang="ru-RU" dirty="0" err="1"/>
              <a:t>вважають</a:t>
            </a:r>
            <a:r>
              <a:rPr lang="ru-RU" dirty="0"/>
              <a:t> «Ла Скала» в </a:t>
            </a:r>
            <a:r>
              <a:rPr lang="ru-RU" dirty="0" err="1"/>
              <a:t>Мілані</a:t>
            </a:r>
            <a:r>
              <a:rPr lang="ru-RU" dirty="0"/>
              <a:t>, «Сан-Карло» в </a:t>
            </a:r>
            <a:r>
              <a:rPr lang="ru-RU" dirty="0" err="1"/>
              <a:t>Неаполі</a:t>
            </a:r>
            <a:r>
              <a:rPr lang="ru-RU" dirty="0"/>
              <a:t> та «</a:t>
            </a:r>
            <a:r>
              <a:rPr lang="ru-RU" dirty="0" err="1"/>
              <a:t>Фінече</a:t>
            </a:r>
            <a:r>
              <a:rPr lang="ru-RU" dirty="0"/>
              <a:t>» у </a:t>
            </a:r>
            <a:r>
              <a:rPr lang="ru-RU" dirty="0" err="1"/>
              <a:t>Венеції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581759"/>
            <a:ext cx="5328592" cy="227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86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908720"/>
            <a:ext cx="6400800" cy="685800"/>
          </a:xfrm>
        </p:spPr>
        <p:txBody>
          <a:bodyPr>
            <a:normAutofit/>
          </a:bodyPr>
          <a:lstStyle/>
          <a:p>
            <a:r>
              <a:rPr lang="uk-UA" dirty="0" smtClean="0"/>
              <a:t>Цікаві факти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1556792"/>
            <a:ext cx="7200800" cy="4464496"/>
          </a:xfrm>
        </p:spPr>
        <p:txBody>
          <a:bodyPr>
            <a:normAutofit/>
          </a:bodyPr>
          <a:lstStyle/>
          <a:p>
            <a:r>
              <a:rPr lang="ru-RU" dirty="0" err="1"/>
              <a:t>Щорічно</a:t>
            </a:r>
            <a:r>
              <a:rPr lang="ru-RU" dirty="0"/>
              <a:t> </a:t>
            </a:r>
            <a:r>
              <a:rPr lang="ru-RU" dirty="0" err="1"/>
              <a:t>Італію</a:t>
            </a:r>
            <a:r>
              <a:rPr lang="ru-RU" dirty="0"/>
              <a:t> </a:t>
            </a:r>
            <a:r>
              <a:rPr lang="ru-RU" dirty="0" err="1"/>
              <a:t>відвідують</a:t>
            </a:r>
            <a:r>
              <a:rPr lang="ru-RU" dirty="0"/>
              <a:t> </a:t>
            </a:r>
            <a:r>
              <a:rPr lang="ru-RU" dirty="0" err="1"/>
              <a:t>понад</a:t>
            </a:r>
            <a:r>
              <a:rPr lang="ru-RU" dirty="0"/>
              <a:t> 40 млн. </a:t>
            </a:r>
            <a:r>
              <a:rPr lang="ru-RU" dirty="0" err="1"/>
              <a:t>туристів</a:t>
            </a:r>
            <a:r>
              <a:rPr lang="ru-RU" dirty="0"/>
              <a:t>! За </a:t>
            </a:r>
            <a:r>
              <a:rPr lang="ru-RU" dirty="0" err="1"/>
              <a:t>цим</a:t>
            </a:r>
            <a:r>
              <a:rPr lang="ru-RU" dirty="0"/>
              <a:t> </a:t>
            </a:r>
            <a:r>
              <a:rPr lang="ru-RU" dirty="0" err="1"/>
              <a:t>показником</a:t>
            </a:r>
            <a:r>
              <a:rPr lang="ru-RU" dirty="0"/>
              <a:t> </a:t>
            </a:r>
            <a:r>
              <a:rPr lang="ru-RU" dirty="0" err="1"/>
              <a:t>країна</a:t>
            </a:r>
            <a:r>
              <a:rPr lang="ru-RU" dirty="0"/>
              <a:t> </a:t>
            </a:r>
            <a:r>
              <a:rPr lang="ru-RU" dirty="0" err="1"/>
              <a:t>знаходиться</a:t>
            </a:r>
            <a:r>
              <a:rPr lang="ru-RU" dirty="0"/>
              <a:t> на 4 </a:t>
            </a:r>
            <a:r>
              <a:rPr lang="ru-RU" dirty="0" err="1"/>
              <a:t>місці</a:t>
            </a:r>
            <a:r>
              <a:rPr lang="ru-RU" dirty="0"/>
              <a:t> у </a:t>
            </a:r>
            <a:r>
              <a:rPr lang="ru-RU" dirty="0" err="1"/>
              <a:t>світі</a:t>
            </a:r>
            <a:r>
              <a:rPr lang="ru-RU" dirty="0" smtClean="0"/>
              <a:t>.</a:t>
            </a:r>
          </a:p>
          <a:p>
            <a:r>
              <a:rPr lang="ru-RU" dirty="0" err="1"/>
              <a:t>Музичний</a:t>
            </a:r>
            <a:r>
              <a:rPr lang="ru-RU" dirty="0"/>
              <a:t> </a:t>
            </a:r>
            <a:r>
              <a:rPr lang="ru-RU" dirty="0" err="1"/>
              <a:t>інструмент</a:t>
            </a:r>
            <a:r>
              <a:rPr lang="ru-RU" dirty="0"/>
              <a:t> «</a:t>
            </a:r>
            <a:r>
              <a:rPr lang="ru-RU" dirty="0" err="1"/>
              <a:t>фортепіано</a:t>
            </a:r>
            <a:r>
              <a:rPr lang="ru-RU" dirty="0"/>
              <a:t>» </a:t>
            </a:r>
            <a:r>
              <a:rPr lang="ru-RU" dirty="0" err="1"/>
              <a:t>був</a:t>
            </a:r>
            <a:r>
              <a:rPr lang="ru-RU" dirty="0"/>
              <a:t> </a:t>
            </a:r>
            <a:r>
              <a:rPr lang="ru-RU" dirty="0" err="1"/>
              <a:t>придуманий</a:t>
            </a:r>
            <a:r>
              <a:rPr lang="ru-RU" dirty="0"/>
              <a:t> в </a:t>
            </a:r>
            <a:r>
              <a:rPr lang="ru-RU" dirty="0" err="1"/>
              <a:t>Італії</a:t>
            </a:r>
            <a:r>
              <a:rPr lang="ru-RU" dirty="0"/>
              <a:t> в 1709 </a:t>
            </a:r>
            <a:r>
              <a:rPr lang="ru-RU" dirty="0" err="1"/>
              <a:t>році</a:t>
            </a:r>
            <a:r>
              <a:rPr lang="ru-RU" dirty="0"/>
              <a:t> </a:t>
            </a:r>
            <a:r>
              <a:rPr lang="ru-RU" dirty="0" err="1"/>
              <a:t>відомим</a:t>
            </a:r>
            <a:r>
              <a:rPr lang="ru-RU" dirty="0"/>
              <a:t> </a:t>
            </a:r>
            <a:r>
              <a:rPr lang="ru-RU" dirty="0" err="1"/>
              <a:t>майстром</a:t>
            </a:r>
            <a:r>
              <a:rPr lang="ru-RU" dirty="0"/>
              <a:t> </a:t>
            </a:r>
            <a:r>
              <a:rPr lang="ru-RU" dirty="0" err="1"/>
              <a:t>Бартоломео</a:t>
            </a:r>
            <a:r>
              <a:rPr lang="ru-RU" dirty="0"/>
              <a:t> </a:t>
            </a:r>
            <a:r>
              <a:rPr lang="ru-RU" dirty="0" err="1"/>
              <a:t>Крістофорі</a:t>
            </a:r>
            <a:r>
              <a:rPr lang="ru-RU" dirty="0" smtClean="0"/>
              <a:t>.</a:t>
            </a:r>
          </a:p>
          <a:p>
            <a:r>
              <a:rPr lang="ru-RU" dirty="0" err="1"/>
              <a:t>Італійці</a:t>
            </a:r>
            <a:r>
              <a:rPr lang="ru-RU" dirty="0"/>
              <a:t> – </a:t>
            </a:r>
            <a:r>
              <a:rPr lang="ru-RU" dirty="0" err="1"/>
              <a:t>одні</a:t>
            </a:r>
            <a:r>
              <a:rPr lang="ru-RU" dirty="0"/>
              <a:t> з </a:t>
            </a:r>
            <a:r>
              <a:rPr lang="ru-RU" dirty="0" err="1"/>
              <a:t>найбільших</a:t>
            </a:r>
            <a:r>
              <a:rPr lang="ru-RU" dirty="0"/>
              <a:t> </a:t>
            </a:r>
            <a:r>
              <a:rPr lang="ru-RU" dirty="0" err="1"/>
              <a:t>любителів</a:t>
            </a:r>
            <a:r>
              <a:rPr lang="ru-RU" dirty="0"/>
              <a:t> вина в </a:t>
            </a:r>
            <a:r>
              <a:rPr lang="ru-RU" dirty="0" err="1"/>
              <a:t>світі</a:t>
            </a:r>
            <a:r>
              <a:rPr lang="ru-RU" dirty="0"/>
              <a:t>! </a:t>
            </a:r>
            <a:r>
              <a:rPr lang="ru-RU" dirty="0" err="1"/>
              <a:t>Щорічно</a:t>
            </a:r>
            <a:r>
              <a:rPr lang="ru-RU" dirty="0"/>
              <a:t> </a:t>
            </a:r>
            <a:r>
              <a:rPr lang="ru-RU" dirty="0" err="1"/>
              <a:t>середньостатистичний</a:t>
            </a:r>
            <a:r>
              <a:rPr lang="ru-RU" dirty="0"/>
              <a:t> житель </a:t>
            </a:r>
            <a:r>
              <a:rPr lang="ru-RU" dirty="0" err="1"/>
              <a:t>Італії</a:t>
            </a:r>
            <a:r>
              <a:rPr lang="ru-RU" dirty="0"/>
              <a:t> </a:t>
            </a:r>
            <a:r>
              <a:rPr lang="ru-RU" dirty="0" err="1"/>
              <a:t>випиває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26 </a:t>
            </a:r>
            <a:r>
              <a:rPr lang="ru-RU" dirty="0" err="1"/>
              <a:t>літрів</a:t>
            </a:r>
            <a:r>
              <a:rPr lang="ru-RU" dirty="0"/>
              <a:t> вина</a:t>
            </a:r>
            <a:r>
              <a:rPr lang="ru-RU" dirty="0" smtClean="0"/>
              <a:t>.</a:t>
            </a:r>
          </a:p>
          <a:p>
            <a:r>
              <a:rPr lang="ru-RU" dirty="0" err="1"/>
              <a:t>Всі</a:t>
            </a:r>
            <a:r>
              <a:rPr lang="ru-RU" dirty="0"/>
              <a:t> слова в </a:t>
            </a:r>
            <a:r>
              <a:rPr lang="ru-RU" dirty="0" err="1"/>
              <a:t>італійській</a:t>
            </a:r>
            <a:r>
              <a:rPr lang="ru-RU" dirty="0"/>
              <a:t> </a:t>
            </a:r>
            <a:r>
              <a:rPr lang="ru-RU" dirty="0" err="1"/>
              <a:t>мові</a:t>
            </a:r>
            <a:r>
              <a:rPr lang="ru-RU" dirty="0"/>
              <a:t> </a:t>
            </a:r>
            <a:r>
              <a:rPr lang="ru-RU" dirty="0" err="1"/>
              <a:t>закінчуються</a:t>
            </a:r>
            <a:r>
              <a:rPr lang="ru-RU" dirty="0"/>
              <a:t> </a:t>
            </a:r>
            <a:r>
              <a:rPr lang="ru-RU" dirty="0" err="1"/>
              <a:t>тільки</a:t>
            </a:r>
            <a:r>
              <a:rPr lang="ru-RU" dirty="0"/>
              <a:t> на голосну</a:t>
            </a:r>
            <a:r>
              <a:rPr lang="ru-RU" dirty="0" smtClean="0"/>
              <a:t>.</a:t>
            </a:r>
          </a:p>
          <a:p>
            <a:r>
              <a:rPr lang="ru-RU" dirty="0"/>
              <a:t>Перший в </a:t>
            </a:r>
            <a:r>
              <a:rPr lang="ru-RU" dirty="0" err="1"/>
              <a:t>Європі</a:t>
            </a:r>
            <a:r>
              <a:rPr lang="ru-RU" dirty="0"/>
              <a:t> банк </a:t>
            </a:r>
            <a:r>
              <a:rPr lang="ru-RU" dirty="0" err="1"/>
              <a:t>з’явився</a:t>
            </a:r>
            <a:r>
              <a:rPr lang="ru-RU" dirty="0"/>
              <a:t> в </a:t>
            </a:r>
            <a:r>
              <a:rPr lang="ru-RU" dirty="0" err="1"/>
              <a:t>Генуї</a:t>
            </a:r>
            <a:r>
              <a:rPr lang="ru-RU" dirty="0"/>
              <a:t> в ХІІ </a:t>
            </a:r>
            <a:r>
              <a:rPr lang="ru-RU" dirty="0" err="1"/>
              <a:t>столітті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28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260648"/>
            <a:ext cx="6408712" cy="685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Питання для перевірки знань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1052736"/>
            <a:ext cx="6192688" cy="4896544"/>
          </a:xfrm>
        </p:spPr>
        <p:txBody>
          <a:bodyPr>
            <a:normAutofit fontScale="92500" lnSpcReduction="20000"/>
          </a:bodyPr>
          <a:lstStyle/>
          <a:p>
            <a:r>
              <a:rPr lang="uk-UA" dirty="0" smtClean="0"/>
              <a:t>Яка форма правління в країні?</a:t>
            </a:r>
          </a:p>
          <a:p>
            <a:r>
              <a:rPr lang="uk-UA" dirty="0" smtClean="0"/>
              <a:t>Президент Італії.</a:t>
            </a:r>
          </a:p>
          <a:p>
            <a:r>
              <a:rPr lang="uk-UA" dirty="0" smtClean="0"/>
              <a:t>На скільки областей поділяється країна?</a:t>
            </a:r>
          </a:p>
          <a:p>
            <a:r>
              <a:rPr lang="uk-UA" dirty="0" smtClean="0"/>
              <a:t>У яких кліматичних поясах лежить країна?</a:t>
            </a:r>
          </a:p>
          <a:p>
            <a:r>
              <a:rPr lang="uk-UA" dirty="0" smtClean="0"/>
              <a:t>Найбільша річка Італії.</a:t>
            </a:r>
          </a:p>
          <a:p>
            <a:r>
              <a:rPr lang="uk-UA" dirty="0" smtClean="0"/>
              <a:t>Національний склад населення Італії.</a:t>
            </a:r>
          </a:p>
          <a:p>
            <a:r>
              <a:rPr lang="uk-UA" dirty="0" smtClean="0"/>
              <a:t>Назвіть 3 найбільших міста Італії.</a:t>
            </a:r>
          </a:p>
          <a:p>
            <a:r>
              <a:rPr lang="uk-UA" dirty="0" smtClean="0"/>
              <a:t>Скільки </a:t>
            </a:r>
            <a:r>
              <a:rPr lang="uk-UA" dirty="0" err="1" smtClean="0"/>
              <a:t>електроенегрії</a:t>
            </a:r>
            <a:r>
              <a:rPr lang="uk-UA" dirty="0" smtClean="0"/>
              <a:t>  виробляють атомні ЕС  в Італії?</a:t>
            </a:r>
          </a:p>
          <a:p>
            <a:r>
              <a:rPr lang="uk-UA" dirty="0" smtClean="0"/>
              <a:t>Який вид транспорту є основним в Італії?</a:t>
            </a:r>
          </a:p>
          <a:p>
            <a:r>
              <a:rPr lang="uk-UA" dirty="0" smtClean="0"/>
              <a:t>Хто дав назви семи нотам гармонії?</a:t>
            </a:r>
          </a:p>
          <a:p>
            <a:r>
              <a:rPr lang="uk-UA" dirty="0" smtClean="0"/>
              <a:t>Хто придумав «</a:t>
            </a:r>
            <a:r>
              <a:rPr lang="uk-UA" dirty="0" err="1" smtClean="0"/>
              <a:t>фортепіаоно</a:t>
            </a:r>
            <a:r>
              <a:rPr lang="uk-UA" dirty="0" smtClean="0"/>
              <a:t>»?</a:t>
            </a:r>
          </a:p>
          <a:p>
            <a:r>
              <a:rPr lang="uk-UA" dirty="0" smtClean="0"/>
              <a:t>Де в Європі вперше з</a:t>
            </a:r>
            <a:r>
              <a:rPr lang="en-US" dirty="0" smtClean="0"/>
              <a:t>’</a:t>
            </a:r>
            <a:r>
              <a:rPr lang="uk-UA" dirty="0" smtClean="0"/>
              <a:t>явився банк?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uk-UA" dirty="0" smtClean="0"/>
          </a:p>
          <a:p>
            <a:endParaRPr lang="uk-UA" dirty="0" smtClean="0"/>
          </a:p>
          <a:p>
            <a:endParaRPr lang="uk-UA" dirty="0" smtClean="0"/>
          </a:p>
          <a:p>
            <a:endParaRPr lang="uk-UA" dirty="0" smtClean="0"/>
          </a:p>
          <a:p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147019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Загальні відомості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2420888"/>
            <a:ext cx="6400800" cy="3048001"/>
          </a:xfrm>
        </p:spPr>
        <p:txBody>
          <a:bodyPr/>
          <a:lstStyle/>
          <a:p>
            <a:r>
              <a:rPr lang="uk-UA" dirty="0"/>
              <a:t>Площа-301 340 </a:t>
            </a:r>
            <a:r>
              <a:rPr lang="uk-UA" dirty="0" err="1" smtClean="0"/>
              <a:t>км²</a:t>
            </a:r>
            <a:r>
              <a:rPr lang="uk-UA" dirty="0" smtClean="0"/>
              <a:t>.</a:t>
            </a:r>
          </a:p>
          <a:p>
            <a:r>
              <a:rPr lang="uk-UA" dirty="0"/>
              <a:t>Населення-61,855 </a:t>
            </a:r>
            <a:r>
              <a:rPr lang="uk-UA" dirty="0" err="1"/>
              <a:t>млн</a:t>
            </a:r>
            <a:r>
              <a:rPr lang="uk-UA" dirty="0"/>
              <a:t> </a:t>
            </a:r>
            <a:r>
              <a:rPr lang="uk-UA" dirty="0" smtClean="0"/>
              <a:t>осіб</a:t>
            </a:r>
            <a:r>
              <a:rPr lang="uk-UA" dirty="0"/>
              <a:t>.</a:t>
            </a:r>
            <a:endParaRPr lang="uk-UA" dirty="0" smtClean="0"/>
          </a:p>
          <a:p>
            <a:r>
              <a:rPr lang="uk-UA" dirty="0" smtClean="0"/>
              <a:t>Столиця-Рим.</a:t>
            </a:r>
          </a:p>
          <a:p>
            <a:r>
              <a:rPr lang="uk-UA" dirty="0" smtClean="0"/>
              <a:t>Форма правління-парламентська республіка.</a:t>
            </a:r>
          </a:p>
          <a:p>
            <a:r>
              <a:rPr lang="uk-UA" dirty="0"/>
              <a:t>Президент - </a:t>
            </a:r>
            <a:r>
              <a:rPr lang="uk-UA" dirty="0" err="1"/>
              <a:t>Серджо</a:t>
            </a:r>
            <a:r>
              <a:rPr lang="uk-UA" dirty="0"/>
              <a:t> </a:t>
            </a:r>
            <a:r>
              <a:rPr lang="uk-UA" dirty="0" err="1" smtClean="0"/>
              <a:t>Матарелла</a:t>
            </a:r>
            <a:r>
              <a:rPr lang="uk-UA" dirty="0" smtClean="0"/>
              <a:t>.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3" y="3550913"/>
            <a:ext cx="2389411" cy="310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83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268760"/>
            <a:ext cx="6400800" cy="685800"/>
          </a:xfrm>
        </p:spPr>
        <p:txBody>
          <a:bodyPr>
            <a:noAutofit/>
          </a:bodyPr>
          <a:lstStyle/>
          <a:p>
            <a:r>
              <a:rPr lang="uk-UA" sz="2400" dirty="0" err="1" smtClean="0"/>
              <a:t>Адміністративно-тереторіальний</a:t>
            </a:r>
            <a:r>
              <a:rPr lang="uk-UA" sz="2400" dirty="0" smtClean="0"/>
              <a:t> устрій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43608" y="2412032"/>
            <a:ext cx="2592288" cy="3312368"/>
          </a:xfrm>
        </p:spPr>
        <p:txBody>
          <a:bodyPr>
            <a:normAutofit/>
          </a:bodyPr>
          <a:lstStyle/>
          <a:p>
            <a:pPr indent="0">
              <a:buNone/>
            </a:pPr>
            <a:endParaRPr lang="uk-UA" dirty="0" smtClean="0">
              <a:solidFill>
                <a:srgbClr val="7030A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060848"/>
            <a:ext cx="3721596" cy="434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9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1196752"/>
            <a:ext cx="6400800" cy="685800"/>
          </a:xfrm>
        </p:spPr>
        <p:txBody>
          <a:bodyPr/>
          <a:lstStyle/>
          <a:p>
            <a:r>
              <a:rPr lang="uk-UA" dirty="0" smtClean="0"/>
              <a:t>Оцінка </a:t>
            </a:r>
            <a:r>
              <a:rPr lang="uk-UA" dirty="0" err="1" smtClean="0"/>
              <a:t>ЕГп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592" y="1700808"/>
            <a:ext cx="7376864" cy="4419600"/>
          </a:xfrm>
        </p:spPr>
        <p:txBody>
          <a:bodyPr/>
          <a:lstStyle/>
          <a:p>
            <a:r>
              <a:rPr lang="uk-UA" dirty="0" smtClean="0"/>
              <a:t>Розташована на півдні Європи.</a:t>
            </a:r>
          </a:p>
          <a:p>
            <a:r>
              <a:rPr lang="uk-UA" dirty="0" smtClean="0"/>
              <a:t>Територія складається з трьох частин:</a:t>
            </a:r>
            <a:r>
              <a:rPr lang="ru-RU" dirty="0" err="1"/>
              <a:t>материкової</a:t>
            </a:r>
            <a:r>
              <a:rPr lang="ru-RU" dirty="0"/>
              <a:t>, </a:t>
            </a:r>
            <a:r>
              <a:rPr lang="ru-RU" dirty="0" err="1"/>
              <a:t>Апеннінського</a:t>
            </a:r>
            <a:r>
              <a:rPr lang="ru-RU" dirty="0"/>
              <a:t> </a:t>
            </a:r>
            <a:r>
              <a:rPr lang="ru-RU" dirty="0" err="1"/>
              <a:t>півострова</a:t>
            </a:r>
            <a:r>
              <a:rPr lang="ru-RU" dirty="0"/>
              <a:t>, </a:t>
            </a:r>
            <a:r>
              <a:rPr lang="ru-RU" dirty="0" err="1"/>
              <a:t>островів</a:t>
            </a:r>
            <a:r>
              <a:rPr lang="ru-RU" dirty="0"/>
              <a:t> </a:t>
            </a:r>
            <a:r>
              <a:rPr lang="ru-RU" dirty="0" err="1"/>
              <a:t>Сицилія</a:t>
            </a:r>
            <a:r>
              <a:rPr lang="ru-RU" dirty="0"/>
              <a:t>, </a:t>
            </a:r>
            <a:r>
              <a:rPr lang="ru-RU" dirty="0" err="1"/>
              <a:t>Сардинія</a:t>
            </a:r>
            <a:r>
              <a:rPr lang="ru-RU" dirty="0"/>
              <a:t> та </a:t>
            </a:r>
            <a:r>
              <a:rPr lang="ru-RU" dirty="0" err="1"/>
              <a:t>ін</a:t>
            </a:r>
            <a:r>
              <a:rPr lang="ru-RU" dirty="0"/>
              <a:t>.</a:t>
            </a:r>
            <a:endParaRPr lang="uk-UA" dirty="0" smtClean="0"/>
          </a:p>
          <a:p>
            <a:r>
              <a:rPr lang="uk-UA" dirty="0" smtClean="0"/>
              <a:t>80%  державної границі омивається Середземним морем.</a:t>
            </a:r>
          </a:p>
          <a:p>
            <a:r>
              <a:rPr lang="uk-UA" dirty="0" smtClean="0"/>
              <a:t>Розташована на перетині транзитних шляхів між Європою,Азією,Африкою.</a:t>
            </a:r>
          </a:p>
          <a:p>
            <a:r>
              <a:rPr lang="uk-UA" dirty="0" smtClean="0"/>
              <a:t>На суші межує з Францією,Швейцарією,Австрією і Словенією.</a:t>
            </a:r>
          </a:p>
          <a:p>
            <a:pPr indent="0">
              <a:buNone/>
            </a:pPr>
            <a:r>
              <a:rPr lang="uk-UA" sz="3200" dirty="0" smtClean="0"/>
              <a:t>Висновок:</a:t>
            </a:r>
            <a:r>
              <a:rPr lang="uk-UA" sz="2800" dirty="0" smtClean="0"/>
              <a:t>ЕГП даної країни є вигідним.</a:t>
            </a:r>
          </a:p>
        </p:txBody>
      </p:sp>
    </p:spTree>
    <p:extLst>
      <p:ext uri="{BB962C8B-B14F-4D97-AF65-F5344CB8AC3E}">
        <p14:creationId xmlns:p14="http://schemas.microsoft.com/office/powerpoint/2010/main" val="11860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908720"/>
            <a:ext cx="6400800" cy="685800"/>
          </a:xfrm>
        </p:spPr>
        <p:txBody>
          <a:bodyPr/>
          <a:lstStyle/>
          <a:p>
            <a:r>
              <a:rPr lang="uk-UA" dirty="0" smtClean="0"/>
              <a:t>рельєф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99" y="1647493"/>
            <a:ext cx="5448643" cy="453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9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5733"/>
              </p:ext>
            </p:extLst>
          </p:nvPr>
        </p:nvGraphicFramePr>
        <p:xfrm>
          <a:off x="2699792" y="1124744"/>
          <a:ext cx="3333136" cy="938237"/>
        </p:xfrm>
        <a:graphic>
          <a:graphicData uri="http://schemas.openxmlformats.org/drawingml/2006/table">
            <a:tbl>
              <a:tblPr/>
              <a:tblGrid>
                <a:gridCol w="3333136"/>
              </a:tblGrid>
              <a:tr h="938237">
                <a:tc>
                  <a:txBody>
                    <a:bodyPr/>
                    <a:lstStyle/>
                    <a:p>
                      <a:pPr algn="ctr"/>
                      <a:endParaRPr lang="uk-UA" sz="2400" dirty="0" smtClean="0"/>
                    </a:p>
                    <a:p>
                      <a:pPr algn="ctr"/>
                      <a:r>
                        <a:rPr lang="uk-UA" sz="2400" dirty="0" smtClean="0"/>
                        <a:t>КЛІМАТ</a:t>
                      </a:r>
                      <a:endParaRPr lang="ru-RU" sz="24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 flipH="1">
            <a:off x="2195736" y="2060848"/>
            <a:ext cx="43204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9730"/>
              </p:ext>
            </p:extLst>
          </p:nvPr>
        </p:nvGraphicFramePr>
        <p:xfrm>
          <a:off x="931720" y="2564904"/>
          <a:ext cx="1912088" cy="648072"/>
        </p:xfrm>
        <a:graphic>
          <a:graphicData uri="http://schemas.openxmlformats.org/drawingml/2006/table">
            <a:tbl>
              <a:tblPr/>
              <a:tblGrid>
                <a:gridCol w="1912088"/>
              </a:tblGrid>
              <a:tr h="648072">
                <a:tc>
                  <a:txBody>
                    <a:bodyPr/>
                    <a:lstStyle/>
                    <a:p>
                      <a:r>
                        <a:rPr lang="uk-UA" dirty="0" err="1" smtClean="0"/>
                        <a:t>Континенталь-ний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3" name="Прямая со стрелкой 12"/>
          <p:cNvCxnSpPr/>
          <p:nvPr/>
        </p:nvCxnSpPr>
        <p:spPr>
          <a:xfrm>
            <a:off x="1835696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179433"/>
              </p:ext>
            </p:extLst>
          </p:nvPr>
        </p:nvGraphicFramePr>
        <p:xfrm>
          <a:off x="884903" y="3672348"/>
          <a:ext cx="2079523" cy="2286000"/>
        </p:xfrm>
        <a:graphic>
          <a:graphicData uri="http://schemas.openxmlformats.org/drawingml/2006/table">
            <a:tbl>
              <a:tblPr/>
              <a:tblGrid>
                <a:gridCol w="2079523"/>
              </a:tblGrid>
              <a:tr h="2168013">
                <a:tc>
                  <a:txBody>
                    <a:bodyPr/>
                    <a:lstStyle/>
                    <a:p>
                      <a:r>
                        <a:rPr lang="uk-UA" dirty="0" smtClean="0"/>
                        <a:t>Гірська місцевість</a:t>
                      </a:r>
                    </a:p>
                    <a:p>
                      <a:r>
                        <a:rPr lang="uk-UA" dirty="0" smtClean="0"/>
                        <a:t>Сухе</a:t>
                      </a:r>
                      <a:r>
                        <a:rPr lang="uk-UA" baseline="0" dirty="0" smtClean="0"/>
                        <a:t> жарке літо і холодна морозна </a:t>
                      </a:r>
                      <a:r>
                        <a:rPr lang="uk-UA" baseline="0" dirty="0" err="1" smtClean="0"/>
                        <a:t>зима.В</a:t>
                      </a:r>
                      <a:r>
                        <a:rPr lang="uk-UA" baseline="0" dirty="0" smtClean="0"/>
                        <a:t> горах сніг лежить декілька місяців,а на вершинах взагалі не тане.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6" name="Прямая соединительная линия 15"/>
          <p:cNvCxnSpPr/>
          <p:nvPr/>
        </p:nvCxnSpPr>
        <p:spPr>
          <a:xfrm>
            <a:off x="971600" y="3967774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4427984" y="2060848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57585"/>
              </p:ext>
            </p:extLst>
          </p:nvPr>
        </p:nvGraphicFramePr>
        <p:xfrm>
          <a:off x="3347864" y="2564904"/>
          <a:ext cx="2016224" cy="648072"/>
        </p:xfrm>
        <a:graphic>
          <a:graphicData uri="http://schemas.openxmlformats.org/drawingml/2006/table">
            <a:tbl>
              <a:tblPr/>
              <a:tblGrid>
                <a:gridCol w="2016224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Субтропічний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1" name="Прямая со стрелкой 20"/>
          <p:cNvCxnSpPr/>
          <p:nvPr/>
        </p:nvCxnSpPr>
        <p:spPr>
          <a:xfrm>
            <a:off x="4427984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43112"/>
              </p:ext>
            </p:extLst>
          </p:nvPr>
        </p:nvGraphicFramePr>
        <p:xfrm>
          <a:off x="3362632" y="3687097"/>
          <a:ext cx="2212258" cy="2035277"/>
        </p:xfrm>
        <a:graphic>
          <a:graphicData uri="http://schemas.openxmlformats.org/drawingml/2006/table">
            <a:tbl>
              <a:tblPr/>
              <a:tblGrid>
                <a:gridCol w="2212258"/>
              </a:tblGrid>
              <a:tr h="2035277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На</a:t>
                      </a:r>
                      <a:r>
                        <a:rPr lang="uk-UA" baseline="0" dirty="0" smtClean="0"/>
                        <a:t> островах</a:t>
                      </a:r>
                    </a:p>
                    <a:p>
                      <a:pPr algn="l"/>
                      <a:r>
                        <a:rPr lang="uk-UA" baseline="0" dirty="0" smtClean="0"/>
                        <a:t>Жарке сухе літо і волога тепла зима.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4" name="Прямая соединительная линия 23"/>
          <p:cNvCxnSpPr/>
          <p:nvPr/>
        </p:nvCxnSpPr>
        <p:spPr>
          <a:xfrm>
            <a:off x="3472807" y="3972995"/>
            <a:ext cx="2016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6084168" y="2060848"/>
            <a:ext cx="43204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98855"/>
              </p:ext>
            </p:extLst>
          </p:nvPr>
        </p:nvGraphicFramePr>
        <p:xfrm>
          <a:off x="5868144" y="2521954"/>
          <a:ext cx="1725561" cy="619433"/>
        </p:xfrm>
        <a:graphic>
          <a:graphicData uri="http://schemas.openxmlformats.org/drawingml/2006/table">
            <a:tbl>
              <a:tblPr/>
              <a:tblGrid>
                <a:gridCol w="1725561"/>
              </a:tblGrid>
              <a:tr h="619433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Помірний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1" name="Прямая со стрелкой 30"/>
          <p:cNvCxnSpPr/>
          <p:nvPr/>
        </p:nvCxnSpPr>
        <p:spPr>
          <a:xfrm>
            <a:off x="6804248" y="321297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18791"/>
              </p:ext>
            </p:extLst>
          </p:nvPr>
        </p:nvGraphicFramePr>
        <p:xfrm>
          <a:off x="5808732" y="3647196"/>
          <a:ext cx="2003628" cy="2153265"/>
        </p:xfrm>
        <a:graphic>
          <a:graphicData uri="http://schemas.openxmlformats.org/drawingml/2006/table">
            <a:tbl>
              <a:tblPr/>
              <a:tblGrid>
                <a:gridCol w="2003628"/>
              </a:tblGrid>
              <a:tr h="2153265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Поблизу моря</a:t>
                      </a:r>
                    </a:p>
                    <a:p>
                      <a:pPr algn="l"/>
                      <a:r>
                        <a:rPr lang="uk-UA" dirty="0" smtClean="0"/>
                        <a:t> Вологе жарке літо і холодна сніжна(або </a:t>
                      </a:r>
                      <a:r>
                        <a:rPr lang="uk-UA" dirty="0" err="1" smtClean="0"/>
                        <a:t>дождлива</a:t>
                      </a:r>
                      <a:r>
                        <a:rPr lang="uk-UA" baseline="0" dirty="0" smtClean="0"/>
                        <a:t> ) зима.</a:t>
                      </a:r>
                      <a:endParaRPr lang="ru-RU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4" name="Прямая соединительная линия 33"/>
          <p:cNvCxnSpPr/>
          <p:nvPr/>
        </p:nvCxnSpPr>
        <p:spPr>
          <a:xfrm>
            <a:off x="5868144" y="3933056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6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Мінеральні ресурси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Італія</a:t>
            </a:r>
            <a:r>
              <a:rPr lang="ru-RU" dirty="0"/>
              <a:t> </a:t>
            </a:r>
            <a:r>
              <a:rPr lang="ru-RU" dirty="0" err="1"/>
              <a:t>небагата</a:t>
            </a:r>
            <a:r>
              <a:rPr lang="ru-RU" dirty="0"/>
              <a:t> на </a:t>
            </a:r>
            <a:r>
              <a:rPr lang="ru-RU" dirty="0" err="1"/>
              <a:t>мінеральні</a:t>
            </a:r>
            <a:r>
              <a:rPr lang="ru-RU" dirty="0"/>
              <a:t> </a:t>
            </a:r>
            <a:r>
              <a:rPr lang="ru-RU" dirty="0" err="1"/>
              <a:t>ресурси</a:t>
            </a:r>
            <a:r>
              <a:rPr lang="ru-RU" dirty="0"/>
              <a:t>, </a:t>
            </a:r>
            <a:r>
              <a:rPr lang="ru-RU" dirty="0" err="1"/>
              <a:t>незначні</a:t>
            </a:r>
            <a:r>
              <a:rPr lang="ru-RU" dirty="0"/>
              <a:t> запаси </a:t>
            </a:r>
            <a:r>
              <a:rPr lang="ru-RU" dirty="0" err="1"/>
              <a:t>окремих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них не </a:t>
            </a:r>
            <a:r>
              <a:rPr lang="ru-RU" dirty="0" err="1"/>
              <a:t>забезпечують</a:t>
            </a:r>
            <a:r>
              <a:rPr lang="ru-RU" dirty="0"/>
              <a:t> потреб </a:t>
            </a:r>
            <a:r>
              <a:rPr lang="ru-RU" dirty="0" err="1"/>
              <a:t>національної</a:t>
            </a:r>
            <a:r>
              <a:rPr lang="ru-RU" dirty="0"/>
              <a:t> </a:t>
            </a:r>
            <a:r>
              <a:rPr lang="ru-RU" dirty="0" err="1"/>
              <a:t>економіки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err="1"/>
              <a:t>Багата</a:t>
            </a:r>
            <a:r>
              <a:rPr lang="ru-RU" dirty="0"/>
              <a:t> </a:t>
            </a:r>
            <a:r>
              <a:rPr lang="ru-RU" dirty="0" err="1"/>
              <a:t>країна</a:t>
            </a:r>
            <a:r>
              <a:rPr lang="ru-RU" dirty="0"/>
              <a:t> на </a:t>
            </a:r>
            <a:r>
              <a:rPr lang="ru-RU" dirty="0" err="1"/>
              <a:t>будівельні</a:t>
            </a:r>
            <a:r>
              <a:rPr lang="ru-RU" dirty="0"/>
              <a:t> </a:t>
            </a:r>
            <a:r>
              <a:rPr lang="ru-RU" dirty="0" err="1"/>
              <a:t>матеріали</a:t>
            </a:r>
            <a:r>
              <a:rPr lang="ru-RU" dirty="0"/>
              <a:t>, </a:t>
            </a:r>
            <a:r>
              <a:rPr lang="ru-RU" dirty="0" err="1"/>
              <a:t>її</a:t>
            </a:r>
            <a:r>
              <a:rPr lang="ru-RU" dirty="0"/>
              <a:t> запаси </a:t>
            </a:r>
            <a:r>
              <a:rPr lang="ru-RU" dirty="0" err="1"/>
              <a:t>мармуру</a:t>
            </a:r>
            <a:r>
              <a:rPr lang="ru-RU" dirty="0"/>
              <a:t> і </a:t>
            </a:r>
            <a:r>
              <a:rPr lang="ru-RU" dirty="0" err="1"/>
              <a:t>граніту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/>
              <a:t>світове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7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Водні ресурси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</a:t>
            </a:r>
            <a:r>
              <a:rPr lang="ru-RU" dirty="0" err="1"/>
              <a:t>водні</a:t>
            </a:r>
            <a:r>
              <a:rPr lang="ru-RU" dirty="0"/>
              <a:t> </a:t>
            </a:r>
            <a:r>
              <a:rPr lang="ru-RU" dirty="0" err="1"/>
              <a:t>ресурси</a:t>
            </a:r>
            <a:r>
              <a:rPr lang="ru-RU" dirty="0"/>
              <a:t> </a:t>
            </a:r>
            <a:r>
              <a:rPr lang="ru-RU" dirty="0" err="1"/>
              <a:t>Італія</a:t>
            </a:r>
            <a:r>
              <a:rPr lang="ru-RU" dirty="0"/>
              <a:t> </a:t>
            </a:r>
            <a:r>
              <a:rPr lang="ru-RU" dirty="0" err="1" smtClean="0"/>
              <a:t>небагата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err="1"/>
              <a:t>Найбільша</a:t>
            </a:r>
            <a:r>
              <a:rPr lang="ru-RU" dirty="0"/>
              <a:t> </a:t>
            </a:r>
            <a:r>
              <a:rPr lang="ru-RU" dirty="0" err="1"/>
              <a:t>річка</a:t>
            </a:r>
            <a:r>
              <a:rPr lang="ru-RU" dirty="0"/>
              <a:t> — По, яка </a:t>
            </a:r>
            <a:r>
              <a:rPr lang="ru-RU" dirty="0" err="1"/>
              <a:t>протікає</a:t>
            </a:r>
            <a:r>
              <a:rPr lang="ru-RU" dirty="0"/>
              <a:t> на </a:t>
            </a:r>
            <a:r>
              <a:rPr lang="ru-RU" dirty="0" err="1"/>
              <a:t>півночі</a:t>
            </a:r>
            <a:r>
              <a:rPr lang="ru-RU" dirty="0"/>
              <a:t> та </a:t>
            </a:r>
            <a:r>
              <a:rPr lang="ru-RU" dirty="0" err="1"/>
              <a:t>впадає</a:t>
            </a:r>
            <a:r>
              <a:rPr lang="ru-RU" dirty="0"/>
              <a:t> в </a:t>
            </a:r>
            <a:r>
              <a:rPr lang="ru-RU" dirty="0" err="1"/>
              <a:t>Адріатичне</a:t>
            </a:r>
            <a:r>
              <a:rPr lang="ru-RU" dirty="0"/>
              <a:t> море.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48" y="3810000"/>
            <a:ext cx="47625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7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утюр">
  <a:themeElements>
    <a:clrScheme name="Кутюр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Смокинг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5251</TotalTime>
  <Words>990</Words>
  <Application>Microsoft Office PowerPoint</Application>
  <PresentationFormat>Экран (4:3)</PresentationFormat>
  <Paragraphs>108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Кутюр</vt:lpstr>
      <vt:lpstr>Італія</vt:lpstr>
      <vt:lpstr>Символіка </vt:lpstr>
      <vt:lpstr>Загальні відомості</vt:lpstr>
      <vt:lpstr>Адміністративно-тереторіальний устрій</vt:lpstr>
      <vt:lpstr>Оцінка ЕГп</vt:lpstr>
      <vt:lpstr>рельєф</vt:lpstr>
      <vt:lpstr>Презентация PowerPoint</vt:lpstr>
      <vt:lpstr>Мінеральні ресурси</vt:lpstr>
      <vt:lpstr>Водні ресурси</vt:lpstr>
      <vt:lpstr>Земельні ресурси</vt:lpstr>
      <vt:lpstr>населення</vt:lpstr>
      <vt:lpstr>Загальна харектеристика господарства</vt:lpstr>
      <vt:lpstr>Паливна промисловість</vt:lpstr>
      <vt:lpstr>електроенергетика</vt:lpstr>
      <vt:lpstr>Чорна та кольорова металургія</vt:lpstr>
      <vt:lpstr>машинобудування</vt:lpstr>
      <vt:lpstr>Хімічна промисловість</vt:lpstr>
      <vt:lpstr>Презентация PowerPoint</vt:lpstr>
      <vt:lpstr>РОСЛИННИЦТВО</vt:lpstr>
      <vt:lpstr>тваринництво</vt:lpstr>
      <vt:lpstr>ТРАНСПОРТ</vt:lpstr>
      <vt:lpstr>Сфера послуг</vt:lpstr>
      <vt:lpstr>Туризм</vt:lpstr>
      <vt:lpstr>Зовнішні економічні зв’язки</vt:lpstr>
      <vt:lpstr>Презентация PowerPoint</vt:lpstr>
      <vt:lpstr>Цікаві факти</vt:lpstr>
      <vt:lpstr>Питання для перевірки знань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Італія</dc:title>
  <dc:creator>XTreme.ws</dc:creator>
  <cp:lastModifiedBy>XTreme.ws</cp:lastModifiedBy>
  <cp:revision>53</cp:revision>
  <dcterms:created xsi:type="dcterms:W3CDTF">2016-11-10T14:36:15Z</dcterms:created>
  <dcterms:modified xsi:type="dcterms:W3CDTF">2017-02-08T16:40:21Z</dcterms:modified>
</cp:coreProperties>
</file>